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61" r:id="rId2"/>
    <p:sldId id="336" r:id="rId3"/>
    <p:sldId id="276" r:id="rId4"/>
    <p:sldId id="279" r:id="rId5"/>
    <p:sldId id="342" r:id="rId6"/>
    <p:sldId id="364" r:id="rId7"/>
    <p:sldId id="365" r:id="rId8"/>
    <p:sldId id="366" r:id="rId9"/>
    <p:sldId id="363" r:id="rId10"/>
    <p:sldId id="362" r:id="rId11"/>
    <p:sldId id="268" r:id="rId12"/>
    <p:sldId id="367" r:id="rId13"/>
    <p:sldId id="33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DFAEC"/>
    <a:srgbClr val="FDFAEB"/>
    <a:srgbClr val="006CB8"/>
    <a:srgbClr val="ED1C24"/>
    <a:srgbClr val="EE3338"/>
    <a:srgbClr val="0072B9"/>
    <a:srgbClr val="D83236"/>
    <a:srgbClr val="F68B1D"/>
    <a:srgbClr val="00AB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5" autoAdjust="0"/>
    <p:restoredTop sz="94660"/>
  </p:normalViewPr>
  <p:slideViewPr>
    <p:cSldViewPr snapToGrid="0">
      <p:cViewPr>
        <p:scale>
          <a:sx n="66" d="100"/>
          <a:sy n="66" d="100"/>
        </p:scale>
        <p:origin x="498" y="9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4/13/2021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2.png"/><Relationship Id="rId7" Type="http://schemas.openxmlformats.org/officeDocument/2006/relationships/image" Target="../media/image6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41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email me, ask in the Teams Student Center channel!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455335" y="1728702"/>
            <a:ext cx="1833929" cy="2679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33283" y="1728702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044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8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205230" y="233267"/>
            <a:ext cx="5066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Evaluate log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24 using natural logarithms.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4741978" y="2435329"/>
            <a:ext cx="3516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Use a calculator. Then divide.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990307" y="1566339"/>
                <a:ext cx="1901372" cy="6007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6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24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ln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24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ln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6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307" y="1566339"/>
                <a:ext cx="1901372" cy="600742"/>
              </a:xfrm>
              <a:prstGeom prst="rect">
                <a:avLst/>
              </a:prstGeom>
              <a:blipFill rotWithShape="1">
                <a:blip r:embed="rId2"/>
                <a:stretch>
                  <a:fillRect l="-3205" b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1840620" y="2333507"/>
                <a:ext cx="2305315" cy="603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1781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.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7918</m:t>
                        </m:r>
                      </m:den>
                    </m:f>
                  </m:oMath>
                </a14:m>
                <a:r>
                  <a:rPr lang="en-US" sz="2000" baseline="30000" dirty="0">
                    <a:solidFill>
                      <a:srgbClr val="ED1D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sz="2000" dirty="0">
                    <a:solidFill>
                      <a:srgbClr val="ED1D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1.774</a:t>
                </a:r>
                <a:endParaRPr lang="en-US" sz="2000" dirty="0">
                  <a:solidFill>
                    <a:srgbClr val="ED1D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0620" y="2333507"/>
                <a:ext cx="2305315" cy="603755"/>
              </a:xfrm>
              <a:prstGeom prst="rect">
                <a:avLst/>
              </a:prstGeom>
              <a:blipFill rotWithShape="1">
                <a:blip r:embed="rId3"/>
                <a:stretch>
                  <a:fillRect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741978" y="1565666"/>
                <a:ext cx="1901372" cy="602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rgbClr val="ED1C24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ln</m:t>
                        </m:r>
                        <m:r>
                          <m:rPr>
                            <m:nor/>
                          </m:rPr>
                          <a:rPr lang="en-US" sz="2000" b="0" i="1" dirty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1" dirty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ln</m:t>
                        </m:r>
                        <m:r>
                          <m:rPr>
                            <m:nor/>
                          </m:rPr>
                          <a:rPr lang="en-US" sz="2000" b="0" i="1" dirty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1" dirty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c</m:t>
                        </m:r>
                      </m:den>
                    </m:f>
                  </m:oMath>
                </a14:m>
                <a:endParaRPr lang="en-US" sz="2000" dirty="0">
                  <a:solidFill>
                    <a:srgbClr val="ED1C2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978" y="1565666"/>
                <a:ext cx="1901372" cy="602088"/>
              </a:xfrm>
              <a:prstGeom prst="rect">
                <a:avLst/>
              </a:prstGeom>
              <a:blipFill rotWithShape="1">
                <a:blip r:embed="rId4"/>
                <a:stretch>
                  <a:fillRect l="-3526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05230" y="910688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40993" y="1638300"/>
            <a:ext cx="1052284" cy="5294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993277" y="2333507"/>
            <a:ext cx="1152658" cy="603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5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0" grpId="0"/>
      <p:bldP spid="57" grpId="0"/>
      <p:bldP spid="63" grpId="0"/>
      <p:bldP spid="5" grpId="0"/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Box 8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113798" y="51897"/>
            <a:ext cx="8647539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For a sound with intensity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I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(in watts per square meter), the loudness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I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 of the sound (in decibels) is given by the function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9578123" y="5368978"/>
            <a:ext cx="21836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Product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454390" y="3693526"/>
                <a:ext cx="42672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increase in loudness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L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I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L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I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390" y="3693526"/>
                <a:ext cx="4267203" cy="400110"/>
              </a:xfrm>
              <a:prstGeom prst="rect">
                <a:avLst/>
              </a:prstGeom>
              <a:blipFill rotWithShape="1">
                <a:blip r:embed="rId2"/>
                <a:stretch>
                  <a:fillRect l="-1571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994832" y="754002"/>
                <a:ext cx="2001012" cy="6011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L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 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I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latin typeface="Arial" pitchFamily="34" charset="0"/>
                            <a:cs typeface="Arial" pitchFamily="34" charset="0"/>
                          </a:rPr>
                          <m:t>0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4832" y="754002"/>
                <a:ext cx="2001012" cy="601127"/>
              </a:xfrm>
              <a:prstGeom prst="rect">
                <a:avLst/>
              </a:prstGeom>
              <a:blipFill rotWithShape="1">
                <a:blip r:embed="rId3"/>
                <a:stretch>
                  <a:fillRect l="-3040" b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Box 6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113798" y="1325715"/>
            <a:ext cx="86475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where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0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is the intensity of a barely audible sound (about 10</a:t>
            </a:r>
            <a:r>
              <a:rPr lang="en-US" sz="2000" baseline="30000" dirty="0">
                <a:latin typeface="Cambria Math" pitchFamily="18" charset="0"/>
                <a:ea typeface="Cambria Math" pitchFamily="18" charset="0"/>
                <a:cs typeface="Arial" pitchFamily="34" charset="0"/>
              </a:rPr>
              <a:t>−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12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watts per square meter). An artist in a recording studio turns up the volume of a track so that the intensity of the sound doubles. By how many decibels does the loudness increase?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113798" y="3267483"/>
            <a:ext cx="7336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Let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I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be the original intensity, so that 2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I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is the doubled intensity.</a:t>
            </a:r>
          </a:p>
        </p:txBody>
      </p:sp>
      <p:sp>
        <p:nvSpPr>
          <p:cNvPr id="69" name="Isosceles Triangle 68"/>
          <p:cNvSpPr/>
          <p:nvPr/>
        </p:nvSpPr>
        <p:spPr>
          <a:xfrm rot="5400000">
            <a:off x="2854922" y="6376851"/>
            <a:ext cx="457200" cy="274320"/>
          </a:xfrm>
          <a:prstGeom prst="triangle">
            <a:avLst/>
          </a:prstGeom>
          <a:solidFill>
            <a:srgbClr val="D83236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b="1" dirty="0">
              <a:latin typeface="Arial" panose="020B0604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320167" y="6313956"/>
            <a:ext cx="8102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loudness increases by 10 log 2 decibels, or about 3 decibels.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9578123" y="3693526"/>
            <a:ext cx="2517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Write an expression.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9578123" y="4159250"/>
            <a:ext cx="14208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Substitute.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9578123" y="4796948"/>
            <a:ext cx="2517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Distributive Property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9578123" y="5872242"/>
            <a:ext cx="12325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Simplify.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834891" y="4058357"/>
                <a:ext cx="2902704" cy="601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 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I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latin typeface="Arial" pitchFamily="34" charset="0"/>
                            <a:cs typeface="Arial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 log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I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latin typeface="Arial" pitchFamily="34" charset="0"/>
                            <a:cs typeface="Arial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891" y="4058357"/>
                <a:ext cx="2902704" cy="601896"/>
              </a:xfrm>
              <a:prstGeom prst="rect">
                <a:avLst/>
              </a:prstGeom>
              <a:blipFill rotWithShape="1">
                <a:blip r:embed="rId4"/>
                <a:stretch>
                  <a:fillRect b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834891" y="4674703"/>
                <a:ext cx="2902704" cy="644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>
                                <a:latin typeface="Arial" pitchFamily="34" charset="0"/>
                                <a:cs typeface="Arial" pitchFamily="34" charset="0"/>
                              </a:rPr>
                              <m:t>2</m:t>
                            </m:r>
                            <m:r>
                              <m:rPr>
                                <m:nor/>
                              </m:rPr>
                              <a:rPr lang="en-US" sz="2000" i="1">
                                <a:latin typeface="Arial" pitchFamily="34" charset="0"/>
                                <a:cs typeface="Arial" pitchFamily="34" charset="0"/>
                              </a:rPr>
                              <m:t>I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i="1">
                                <a:latin typeface="Arial" pitchFamily="34" charset="0"/>
                                <a:cs typeface="Arial" pitchFamily="34" charset="0"/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en-US" sz="2000" baseline="-25000">
                                <a:latin typeface="Arial" pitchFamily="34" charset="0"/>
                                <a:cs typeface="Arial" pitchFamily="34" charset="0"/>
                              </a:rPr>
                              <m:t>0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i="1">
                                <a:latin typeface="Arial" pitchFamily="34" charset="0"/>
                                <a:cs typeface="Arial" pitchFamily="34" charset="0"/>
                              </a:rPr>
                              <m:t>I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i="1">
                                <a:latin typeface="Arial" pitchFamily="34" charset="0"/>
                                <a:cs typeface="Arial" pitchFamily="34" charset="0"/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en-US" sz="2000" baseline="-25000">
                                <a:latin typeface="Arial" pitchFamily="34" charset="0"/>
                                <a:cs typeface="Arial" pitchFamily="34" charset="0"/>
                              </a:rPr>
                              <m:t>0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891" y="4674703"/>
                <a:ext cx="2902704" cy="6446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834703" y="5246733"/>
                <a:ext cx="3686662" cy="6446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2</m:t>
                        </m:r>
                        <m:r>
                          <a:rPr lang="en-US" sz="2000" b="0" i="1" dirty="0" smtClean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i="1">
                                <a:latin typeface="Arial" pitchFamily="34" charset="0"/>
                                <a:cs typeface="Arial" pitchFamily="34" charset="0"/>
                              </a:rPr>
                              <m:t>I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i="1">
                                <a:latin typeface="Arial" pitchFamily="34" charset="0"/>
                                <a:cs typeface="Arial" pitchFamily="34" charset="0"/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en-US" sz="2000" baseline="-25000">
                                <a:latin typeface="Arial" pitchFamily="34" charset="0"/>
                                <a:cs typeface="Arial" pitchFamily="34" charset="0"/>
                              </a:rPr>
                              <m:t>0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i="1">
                                <a:latin typeface="Arial" pitchFamily="34" charset="0"/>
                                <a:cs typeface="Arial" pitchFamily="34" charset="0"/>
                              </a:rPr>
                              <m:t>I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i="1">
                                <a:latin typeface="Arial" pitchFamily="34" charset="0"/>
                                <a:cs typeface="Arial" pitchFamily="34" charset="0"/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en-US" sz="2000" baseline="-25000">
                                <a:latin typeface="Arial" pitchFamily="34" charset="0"/>
                                <a:cs typeface="Arial" pitchFamily="34" charset="0"/>
                              </a:rPr>
                              <m:t>0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703" y="5246733"/>
                <a:ext cx="3686662" cy="6446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834891" y="5872242"/>
                <a:ext cx="168350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 log 2</a:t>
                </a: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891" y="5872242"/>
                <a:ext cx="1683508" cy="400110"/>
              </a:xfrm>
              <a:prstGeom prst="rect">
                <a:avLst/>
              </a:prstGeom>
              <a:blipFill rotWithShape="1">
                <a:blip r:embed="rId7"/>
                <a:stretch>
                  <a:fillRect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11" descr="D:\meenu\batch4\algebra\06\Ch 06\HSAlg2_t_0605_000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8" y="638122"/>
            <a:ext cx="3164072" cy="245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113798" y="2758263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endParaRPr lang="en-US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18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0" grpId="0"/>
      <p:bldP spid="68" grpId="0"/>
      <p:bldP spid="69" grpId="0" animBg="1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BF66E0B9-F448-4B85-9FFF-ECA7B2780376}"/>
              </a:ext>
            </a:extLst>
          </p:cNvPr>
          <p:cNvSpPr/>
          <p:nvPr/>
        </p:nvSpPr>
        <p:spPr>
          <a:xfrm>
            <a:off x="5887654" y="3857029"/>
            <a:ext cx="478772" cy="5364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E8B227C-FA2B-4FB9-B8EE-990C176F2626}"/>
              </a:ext>
            </a:extLst>
          </p:cNvPr>
          <p:cNvSpPr/>
          <p:nvPr/>
        </p:nvSpPr>
        <p:spPr>
          <a:xfrm>
            <a:off x="5849258" y="2751386"/>
            <a:ext cx="478772" cy="5364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E387270-BCE2-4933-AABF-562699FB3AFF}"/>
                  </a:ext>
                </a:extLst>
              </p:cNvPr>
              <p:cNvSpPr txBox="1"/>
              <p:nvPr/>
            </p:nvSpPr>
            <p:spPr>
              <a:xfrm>
                <a:off x="1905786" y="1390596"/>
                <a:ext cx="5312228" cy="3484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3200" dirty="0"/>
              </a:p>
              <a:p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6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60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fName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6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60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6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6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60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6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3200" dirty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E387270-BCE2-4933-AABF-562699FB3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786" y="1390596"/>
                <a:ext cx="5312228" cy="3484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CF7B06BA-65DD-4364-A00F-D76219C7B6C9}"/>
              </a:ext>
            </a:extLst>
          </p:cNvPr>
          <p:cNvSpPr txBox="1"/>
          <p:nvPr/>
        </p:nvSpPr>
        <p:spPr>
          <a:xfrm>
            <a:off x="8648213" y="3715687"/>
            <a:ext cx="2202060" cy="13280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What would be some good bases to use?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CB797D-0648-4412-BCB3-7B528BCF91A9}"/>
              </a:ext>
            </a:extLst>
          </p:cNvPr>
          <p:cNvSpPr txBox="1"/>
          <p:nvPr/>
        </p:nvSpPr>
        <p:spPr>
          <a:xfrm>
            <a:off x="463187" y="553481"/>
            <a:ext cx="9426438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REVIEW: Change-of-Base Formula for Logarithms</a:t>
            </a:r>
            <a:endParaRPr lang="en-US" sz="3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EA3C46-6550-4DE7-BC99-3CC887384BDF}"/>
              </a:ext>
            </a:extLst>
          </p:cNvPr>
          <p:cNvSpPr txBox="1"/>
          <p:nvPr/>
        </p:nvSpPr>
        <p:spPr>
          <a:xfrm>
            <a:off x="7468451" y="3293701"/>
            <a:ext cx="2202060" cy="510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Pick your base!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720BF8-9709-4402-B1BD-499EAA3DE1FB}"/>
              </a:ext>
            </a:extLst>
          </p:cNvPr>
          <p:cNvGrpSpPr/>
          <p:nvPr/>
        </p:nvGrpSpPr>
        <p:grpSpPr>
          <a:xfrm>
            <a:off x="6133445" y="2039777"/>
            <a:ext cx="1642549" cy="1582057"/>
            <a:chOff x="6133445" y="1981721"/>
            <a:chExt cx="1642549" cy="1582057"/>
          </a:xfrm>
        </p:grpSpPr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FB2054CD-6874-48AC-8312-9F37B46628E2}"/>
                </a:ext>
              </a:extLst>
            </p:cNvPr>
            <p:cNvSpPr/>
            <p:nvPr/>
          </p:nvSpPr>
          <p:spPr>
            <a:xfrm>
              <a:off x="6141554" y="2304110"/>
              <a:ext cx="1582057" cy="691355"/>
            </a:xfrm>
            <a:prstGeom prst="arc">
              <a:avLst>
                <a:gd name="adj1" fmla="val 16200000"/>
                <a:gd name="adj2" fmla="val 2110834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>
              <a:extLst>
                <a:ext uri="{FF2B5EF4-FFF2-40B4-BE49-F238E27FC236}">
                  <a16:creationId xmlns:a16="http://schemas.microsoft.com/office/drawing/2014/main" id="{F3083EAB-FEDD-4617-AE66-67A582F9EECD}"/>
                </a:ext>
              </a:extLst>
            </p:cNvPr>
            <p:cNvSpPr/>
            <p:nvPr/>
          </p:nvSpPr>
          <p:spPr>
            <a:xfrm flipH="1">
              <a:off x="6133445" y="2304111"/>
              <a:ext cx="1582057" cy="691355"/>
            </a:xfrm>
            <a:prstGeom prst="arc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B869A3E5-FD2B-4FA6-B268-6D6FB06FB1A4}"/>
                </a:ext>
              </a:extLst>
            </p:cNvPr>
            <p:cNvSpPr/>
            <p:nvPr/>
          </p:nvSpPr>
          <p:spPr>
            <a:xfrm rot="2804880">
              <a:off x="6639288" y="2427072"/>
              <a:ext cx="1582057" cy="691355"/>
            </a:xfrm>
            <a:prstGeom prst="arc">
              <a:avLst>
                <a:gd name="adj1" fmla="val 16200000"/>
                <a:gd name="adj2" fmla="val 2110834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07FBDCB-0025-4694-9EE2-ABF136673E45}"/>
              </a:ext>
            </a:extLst>
          </p:cNvPr>
          <p:cNvSpPr txBox="1"/>
          <p:nvPr/>
        </p:nvSpPr>
        <p:spPr>
          <a:xfrm>
            <a:off x="7474549" y="5655119"/>
            <a:ext cx="2415076" cy="9194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they’re on your calculator!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6FA78216-7F0E-44B7-8D76-2E45F5C36EE7}"/>
              </a:ext>
            </a:extLst>
          </p:cNvPr>
          <p:cNvSpPr/>
          <p:nvPr/>
        </p:nvSpPr>
        <p:spPr>
          <a:xfrm flipV="1">
            <a:off x="6120635" y="4034023"/>
            <a:ext cx="1582057" cy="691355"/>
          </a:xfrm>
          <a:prstGeom prst="arc">
            <a:avLst>
              <a:gd name="adj1" fmla="val 16200000"/>
              <a:gd name="adj2" fmla="val 2110834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28793BFC-EFD0-448E-8F1F-4BB9151D7EE5}"/>
              </a:ext>
            </a:extLst>
          </p:cNvPr>
          <p:cNvSpPr/>
          <p:nvPr/>
        </p:nvSpPr>
        <p:spPr>
          <a:xfrm flipH="1" flipV="1">
            <a:off x="6141554" y="4034022"/>
            <a:ext cx="1582057" cy="691355"/>
          </a:xfrm>
          <a:prstGeom prst="arc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77FE520-37D6-4196-8336-09AD9599C2D1}"/>
              </a:ext>
            </a:extLst>
          </p:cNvPr>
          <p:cNvSpPr/>
          <p:nvPr/>
        </p:nvSpPr>
        <p:spPr>
          <a:xfrm rot="18795120" flipV="1">
            <a:off x="6603855" y="3925575"/>
            <a:ext cx="1582057" cy="691355"/>
          </a:xfrm>
          <a:prstGeom prst="arc">
            <a:avLst>
              <a:gd name="adj1" fmla="val 16200000"/>
              <a:gd name="adj2" fmla="val 2110834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59309C-E471-4312-9ADB-C36089BCDE0F}"/>
              </a:ext>
            </a:extLst>
          </p:cNvPr>
          <p:cNvSpPr txBox="1"/>
          <p:nvPr/>
        </p:nvSpPr>
        <p:spPr>
          <a:xfrm>
            <a:off x="9607688" y="4875589"/>
            <a:ext cx="1357051" cy="13280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base 10</a:t>
            </a:r>
          </a:p>
          <a:p>
            <a:r>
              <a:rPr lang="en-US" sz="2400" dirty="0"/>
              <a:t>or</a:t>
            </a:r>
          </a:p>
          <a:p>
            <a:r>
              <a:rPr lang="en-US" sz="2400" dirty="0"/>
              <a:t>base </a:t>
            </a:r>
            <a:r>
              <a:rPr lang="en-US" sz="2400" i="1" dirty="0"/>
              <a:t>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575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" grpId="0"/>
      <p:bldP spid="29" grpId="0" animBg="1"/>
      <p:bldP spid="6" grpId="0" animBg="1"/>
      <p:bldP spid="31" grpId="0" animBg="1"/>
      <p:bldP spid="24" grpId="0" animBg="1"/>
      <p:bldP spid="25" grpId="0" animBg="1"/>
      <p:bldP spid="26" grpId="0" animBg="1"/>
      <p:bldP spid="3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332, #33-45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75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6.5b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Change of Base Formula for Logarithms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05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Learn how to use the “Change of Base” Formula for logarithms to solve “unusual” log problems.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30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Change-of-Base Formula, p. 329 </a:t>
            </a:r>
          </a:p>
          <a:p>
            <a:endParaRPr lang="en-US" dirty="0"/>
          </a:p>
          <a:p>
            <a:r>
              <a:rPr lang="en-US" b="1" dirty="0"/>
              <a:t>Previous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Base of an exponent and of a logarithm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98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F999DE8E-7B11-4C4C-8593-A46610B37321}"/>
              </a:ext>
            </a:extLst>
          </p:cNvPr>
          <p:cNvSpPr/>
          <p:nvPr/>
        </p:nvSpPr>
        <p:spPr>
          <a:xfrm>
            <a:off x="6600525" y="879281"/>
            <a:ext cx="231966" cy="46166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8B3A5D9-339F-4335-9257-4F3D4872EB2F}"/>
              </a:ext>
            </a:extLst>
          </p:cNvPr>
          <p:cNvSpPr/>
          <p:nvPr/>
        </p:nvSpPr>
        <p:spPr>
          <a:xfrm>
            <a:off x="5949807" y="3071861"/>
            <a:ext cx="1440863" cy="168857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764FFD4-41DD-4D96-8E35-3B823D20B9FF}"/>
              </a:ext>
            </a:extLst>
          </p:cNvPr>
          <p:cNvSpPr/>
          <p:nvPr/>
        </p:nvSpPr>
        <p:spPr>
          <a:xfrm>
            <a:off x="9332269" y="3049001"/>
            <a:ext cx="1309881" cy="12770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0D2BC93-0D97-453E-A1F4-BC95714DD94B}"/>
              </a:ext>
            </a:extLst>
          </p:cNvPr>
          <p:cNvSpPr/>
          <p:nvPr/>
        </p:nvSpPr>
        <p:spPr>
          <a:xfrm>
            <a:off x="7323081" y="847692"/>
            <a:ext cx="231966" cy="309265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2B095DF-8A0D-4215-A7D6-CA59AEE85460}"/>
              </a:ext>
            </a:extLst>
          </p:cNvPr>
          <p:cNvSpPr/>
          <p:nvPr/>
        </p:nvSpPr>
        <p:spPr>
          <a:xfrm>
            <a:off x="7166610" y="862272"/>
            <a:ext cx="231966" cy="46166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D964B3E9-0958-49BB-A914-34D73B704272}"/>
              </a:ext>
            </a:extLst>
          </p:cNvPr>
          <p:cNvSpPr/>
          <p:nvPr/>
        </p:nvSpPr>
        <p:spPr>
          <a:xfrm>
            <a:off x="4972505" y="3533388"/>
            <a:ext cx="839891" cy="116810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447542-EEFA-4AAF-BE19-1F93C1EDF9B0}"/>
                  </a:ext>
                </a:extLst>
              </p:cNvPr>
              <p:cNvSpPr txBox="1"/>
              <p:nvPr/>
            </p:nvSpPr>
            <p:spPr>
              <a:xfrm>
                <a:off x="2452035" y="2472639"/>
                <a:ext cx="8263929" cy="21236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3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13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13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13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13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38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3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447542-EEFA-4AAF-BE19-1F93C1EDF9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035" y="2472639"/>
                <a:ext cx="8263929" cy="21236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09881AD6-608C-44A4-BF53-75B598EF568D}"/>
              </a:ext>
            </a:extLst>
          </p:cNvPr>
          <p:cNvCxnSpPr>
            <a:cxnSpLocks/>
          </p:cNvCxnSpPr>
          <p:nvPr/>
        </p:nvCxnSpPr>
        <p:spPr>
          <a:xfrm>
            <a:off x="7645821" y="1200150"/>
            <a:ext cx="2094144" cy="2025758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32C3AAE-3DF9-42A1-B670-E482BB596868}"/>
              </a:ext>
            </a:extLst>
          </p:cNvPr>
          <p:cNvCxnSpPr>
            <a:cxnSpLocks/>
          </p:cNvCxnSpPr>
          <p:nvPr/>
        </p:nvCxnSpPr>
        <p:spPr>
          <a:xfrm flipH="1">
            <a:off x="5692140" y="1323937"/>
            <a:ext cx="1474470" cy="2105063"/>
          </a:xfrm>
          <a:prstGeom prst="straightConnector1">
            <a:avLst/>
          </a:prstGeom>
          <a:ln w="53975">
            <a:solidFill>
              <a:schemeClr val="accent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956573F-46D5-448F-8389-BE1726D32DBB}"/>
                  </a:ext>
                </a:extLst>
              </p:cNvPr>
              <p:cNvSpPr txBox="1"/>
              <p:nvPr/>
            </p:nvSpPr>
            <p:spPr>
              <a:xfrm>
                <a:off x="2712386" y="5332945"/>
                <a:ext cx="914052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solidFill>
                      <a:schemeClr val="accent6"/>
                    </a:solidFill>
                  </a:rPr>
                  <a:t>Read it as “Log base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”</a:t>
                </a:r>
              </a:p>
              <a:p>
                <a:r>
                  <a:rPr lang="en-US" sz="3600" dirty="0">
                    <a:solidFill>
                      <a:schemeClr val="accent6"/>
                    </a:solidFill>
                  </a:rPr>
                  <a:t>…as an exponential function it is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 to the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600" dirty="0">
                    <a:solidFill>
                      <a:schemeClr val="accent6"/>
                    </a:solidFill>
                  </a:rPr>
                  <a:t> is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sz="3600" dirty="0">
                  <a:solidFill>
                    <a:schemeClr val="accent6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956573F-46D5-448F-8389-BE1726D32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2386" y="5332945"/>
                <a:ext cx="9140523" cy="1200329"/>
              </a:xfrm>
              <a:prstGeom prst="rect">
                <a:avLst/>
              </a:prstGeom>
              <a:blipFill>
                <a:blip r:embed="rId3"/>
                <a:stretch>
                  <a:fillRect l="-2068" t="-8122" b="-18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912256B-CC65-4F52-809A-58E394D210CA}"/>
              </a:ext>
            </a:extLst>
          </p:cNvPr>
          <p:cNvSpPr txBox="1"/>
          <p:nvPr/>
        </p:nvSpPr>
        <p:spPr>
          <a:xfrm>
            <a:off x="708660" y="703465"/>
            <a:ext cx="2674620" cy="76944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/>
              <a:t>Logarithm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15D682-A09B-4F18-BEF2-AD00890ED4F3}"/>
                  </a:ext>
                </a:extLst>
              </p:cNvPr>
              <p:cNvSpPr txBox="1"/>
              <p:nvPr/>
            </p:nvSpPr>
            <p:spPr>
              <a:xfrm>
                <a:off x="3630525" y="862272"/>
                <a:ext cx="434761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Another way of writing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615D682-A09B-4F18-BEF2-AD00890ED4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525" y="862272"/>
                <a:ext cx="4347615" cy="461665"/>
              </a:xfrm>
              <a:prstGeom prst="rect">
                <a:avLst/>
              </a:prstGeom>
              <a:blipFill>
                <a:blip r:embed="rId4"/>
                <a:stretch>
                  <a:fillRect l="-224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9A07D055-0662-46BB-ACD9-5B0BCFA97BCE}"/>
              </a:ext>
            </a:extLst>
          </p:cNvPr>
          <p:cNvSpPr txBox="1"/>
          <p:nvPr/>
        </p:nvSpPr>
        <p:spPr>
          <a:xfrm>
            <a:off x="569214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D2A5BC6-F276-46CD-A1E3-0971AD13F765}"/>
              </a:ext>
            </a:extLst>
          </p:cNvPr>
          <p:cNvCxnSpPr>
            <a:cxnSpLocks/>
          </p:cNvCxnSpPr>
          <p:nvPr/>
        </p:nvCxnSpPr>
        <p:spPr>
          <a:xfrm flipH="1">
            <a:off x="6638502" y="1406393"/>
            <a:ext cx="77040" cy="1629924"/>
          </a:xfrm>
          <a:prstGeom prst="straightConnector1">
            <a:avLst/>
          </a:prstGeom>
          <a:ln w="53975">
            <a:solidFill>
              <a:schemeClr val="accent6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76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2" grpId="0" animBg="1"/>
      <p:bldP spid="23" grpId="0" animBg="1"/>
      <p:bldP spid="20" grpId="0" animBg="1"/>
      <p:bldP spid="21" grpId="0" animBg="1"/>
      <p:bldP spid="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E387270-BCE2-4933-AABF-562699FB3AFF}"/>
                  </a:ext>
                </a:extLst>
              </p:cNvPr>
              <p:cNvSpPr txBox="1"/>
              <p:nvPr/>
            </p:nvSpPr>
            <p:spPr>
              <a:xfrm>
                <a:off x="551543" y="711200"/>
                <a:ext cx="10987314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3200" dirty="0"/>
              </a:p>
              <a:p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  <a:p>
                <a:pPr/>
                <a:endParaRPr lang="en-US" sz="3200" dirty="0"/>
              </a:p>
              <a:p>
                <a:pPr/>
                <a:r>
                  <a:rPr lang="en-US" sz="3200" dirty="0"/>
                  <a:t>or</a:t>
                </a:r>
              </a:p>
              <a:p>
                <a:pPr/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0.3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E387270-BCE2-4933-AABF-562699FB3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43" y="711200"/>
                <a:ext cx="10987314" cy="3539430"/>
              </a:xfrm>
              <a:prstGeom prst="rect">
                <a:avLst/>
              </a:prstGeom>
              <a:blipFill>
                <a:blip r:embed="rId2"/>
                <a:stretch>
                  <a:fillRect l="-13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AA6EBA9B-43DE-4A46-A715-70EE4621B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6581" y="1732285"/>
            <a:ext cx="3340272" cy="22861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CB797D-0648-4412-BCB3-7B528BCF91A9}"/>
              </a:ext>
            </a:extLst>
          </p:cNvPr>
          <p:cNvSpPr txBox="1"/>
          <p:nvPr/>
        </p:nvSpPr>
        <p:spPr>
          <a:xfrm>
            <a:off x="463187" y="553481"/>
            <a:ext cx="11265626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You know how to use your calculator to solve the following:</a:t>
            </a:r>
            <a:endParaRPr lang="en-US" sz="3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EA3C46-6550-4DE7-BC99-3CC887384BDF}"/>
              </a:ext>
            </a:extLst>
          </p:cNvPr>
          <p:cNvSpPr txBox="1"/>
          <p:nvPr/>
        </p:nvSpPr>
        <p:spPr>
          <a:xfrm>
            <a:off x="2923994" y="2075543"/>
            <a:ext cx="3340272" cy="132802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…use the “log” and “ln” buttons on the far left of your TI calculator…</a:t>
            </a:r>
          </a:p>
        </p:txBody>
      </p:sp>
    </p:spTree>
    <p:extLst>
      <p:ext uri="{BB962C8B-B14F-4D97-AF65-F5344CB8AC3E}">
        <p14:creationId xmlns:p14="http://schemas.microsoft.com/office/powerpoint/2010/main" val="226471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E387270-BCE2-4933-AABF-562699FB3AFF}"/>
                  </a:ext>
                </a:extLst>
              </p:cNvPr>
              <p:cNvSpPr txBox="1"/>
              <p:nvPr/>
            </p:nvSpPr>
            <p:spPr>
              <a:xfrm>
                <a:off x="551543" y="711200"/>
                <a:ext cx="10987314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3200" dirty="0"/>
              </a:p>
              <a:p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sub>
                          </m:sSub>
                        </m:fName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1.35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E387270-BCE2-4933-AABF-562699FB3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43" y="711200"/>
                <a:ext cx="10987314" cy="20621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1ACB797D-0648-4412-BCB3-7B528BCF91A9}"/>
              </a:ext>
            </a:extLst>
          </p:cNvPr>
          <p:cNvSpPr txBox="1"/>
          <p:nvPr/>
        </p:nvSpPr>
        <p:spPr>
          <a:xfrm>
            <a:off x="463187" y="553481"/>
            <a:ext cx="6489156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…but what about something like:</a:t>
            </a:r>
            <a:endParaRPr lang="en-US" sz="3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EA3C46-6550-4DE7-BC99-3CC887384BDF}"/>
              </a:ext>
            </a:extLst>
          </p:cNvPr>
          <p:cNvSpPr txBox="1"/>
          <p:nvPr/>
        </p:nvSpPr>
        <p:spPr>
          <a:xfrm>
            <a:off x="2982051" y="1732285"/>
            <a:ext cx="3340272" cy="13961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there is no button for logarithm using any base other 10 or </a:t>
            </a:r>
            <a:r>
              <a:rPr lang="en-US" sz="2800" i="1" dirty="0"/>
              <a:t>e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0FF980-ED04-4AFF-9FDE-B80581603589}"/>
              </a:ext>
            </a:extLst>
          </p:cNvPr>
          <p:cNvSpPr txBox="1"/>
          <p:nvPr/>
        </p:nvSpPr>
        <p:spPr>
          <a:xfrm>
            <a:off x="5828645" y="2668711"/>
            <a:ext cx="2247396" cy="9194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…what to do? …what to do?</a:t>
            </a:r>
          </a:p>
        </p:txBody>
      </p:sp>
    </p:spTree>
    <p:extLst>
      <p:ext uri="{BB962C8B-B14F-4D97-AF65-F5344CB8AC3E}">
        <p14:creationId xmlns:p14="http://schemas.microsoft.com/office/powerpoint/2010/main" val="65750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BF66E0B9-F448-4B85-9FFF-ECA7B2780376}"/>
              </a:ext>
            </a:extLst>
          </p:cNvPr>
          <p:cNvSpPr/>
          <p:nvPr/>
        </p:nvSpPr>
        <p:spPr>
          <a:xfrm>
            <a:off x="5887654" y="3857029"/>
            <a:ext cx="478772" cy="5364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E8B227C-FA2B-4FB9-B8EE-990C176F2626}"/>
              </a:ext>
            </a:extLst>
          </p:cNvPr>
          <p:cNvSpPr/>
          <p:nvPr/>
        </p:nvSpPr>
        <p:spPr>
          <a:xfrm>
            <a:off x="5849258" y="2751386"/>
            <a:ext cx="478772" cy="53646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E387270-BCE2-4933-AABF-562699FB3AFF}"/>
                  </a:ext>
                </a:extLst>
              </p:cNvPr>
              <p:cNvSpPr txBox="1"/>
              <p:nvPr/>
            </p:nvSpPr>
            <p:spPr>
              <a:xfrm>
                <a:off x="1905786" y="1390596"/>
                <a:ext cx="5312228" cy="3484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sz="3200" dirty="0"/>
              </a:p>
              <a:p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60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600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fName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func>
                      <m:r>
                        <a:rPr lang="en-US" sz="6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6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60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6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6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60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60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6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3200" dirty="0"/>
              </a:p>
              <a:p>
                <a:endParaRPr lang="en-US" sz="32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DE387270-BCE2-4933-AABF-562699FB3A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786" y="1390596"/>
                <a:ext cx="5312228" cy="3484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>
            <a:extLst>
              <a:ext uri="{FF2B5EF4-FFF2-40B4-BE49-F238E27FC236}">
                <a16:creationId xmlns:a16="http://schemas.microsoft.com/office/drawing/2014/main" id="{CF7B06BA-65DD-4364-A00F-D76219C7B6C9}"/>
              </a:ext>
            </a:extLst>
          </p:cNvPr>
          <p:cNvSpPr txBox="1"/>
          <p:nvPr/>
        </p:nvSpPr>
        <p:spPr>
          <a:xfrm>
            <a:off x="8648213" y="3715687"/>
            <a:ext cx="2202060" cy="13280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What would be some good bases to use?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CB797D-0648-4412-BCB3-7B528BCF91A9}"/>
              </a:ext>
            </a:extLst>
          </p:cNvPr>
          <p:cNvSpPr txBox="1"/>
          <p:nvPr/>
        </p:nvSpPr>
        <p:spPr>
          <a:xfrm>
            <a:off x="463187" y="553481"/>
            <a:ext cx="7612854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Change-of-Base Formula for Logarithms</a:t>
            </a:r>
            <a:endParaRPr lang="en-US" sz="3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EA3C46-6550-4DE7-BC99-3CC887384BDF}"/>
              </a:ext>
            </a:extLst>
          </p:cNvPr>
          <p:cNvSpPr txBox="1"/>
          <p:nvPr/>
        </p:nvSpPr>
        <p:spPr>
          <a:xfrm>
            <a:off x="7468451" y="3293701"/>
            <a:ext cx="2202060" cy="510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Pick your base!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3720BF8-9709-4402-B1BD-499EAA3DE1FB}"/>
              </a:ext>
            </a:extLst>
          </p:cNvPr>
          <p:cNvGrpSpPr/>
          <p:nvPr/>
        </p:nvGrpSpPr>
        <p:grpSpPr>
          <a:xfrm>
            <a:off x="6133445" y="2039777"/>
            <a:ext cx="1642549" cy="1582057"/>
            <a:chOff x="6133445" y="1981721"/>
            <a:chExt cx="1642549" cy="1582057"/>
          </a:xfrm>
        </p:grpSpPr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FB2054CD-6874-48AC-8312-9F37B46628E2}"/>
                </a:ext>
              </a:extLst>
            </p:cNvPr>
            <p:cNvSpPr/>
            <p:nvPr/>
          </p:nvSpPr>
          <p:spPr>
            <a:xfrm>
              <a:off x="6141554" y="2304110"/>
              <a:ext cx="1582057" cy="691355"/>
            </a:xfrm>
            <a:prstGeom prst="arc">
              <a:avLst>
                <a:gd name="adj1" fmla="val 16200000"/>
                <a:gd name="adj2" fmla="val 2110834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Arc 11">
              <a:extLst>
                <a:ext uri="{FF2B5EF4-FFF2-40B4-BE49-F238E27FC236}">
                  <a16:creationId xmlns:a16="http://schemas.microsoft.com/office/drawing/2014/main" id="{F3083EAB-FEDD-4617-AE66-67A582F9EECD}"/>
                </a:ext>
              </a:extLst>
            </p:cNvPr>
            <p:cNvSpPr/>
            <p:nvPr/>
          </p:nvSpPr>
          <p:spPr>
            <a:xfrm flipH="1">
              <a:off x="6133445" y="2304111"/>
              <a:ext cx="1582057" cy="691355"/>
            </a:xfrm>
            <a:prstGeom prst="arc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B869A3E5-FD2B-4FA6-B268-6D6FB06FB1A4}"/>
                </a:ext>
              </a:extLst>
            </p:cNvPr>
            <p:cNvSpPr/>
            <p:nvPr/>
          </p:nvSpPr>
          <p:spPr>
            <a:xfrm rot="2804880">
              <a:off x="6639288" y="2427072"/>
              <a:ext cx="1582057" cy="691355"/>
            </a:xfrm>
            <a:prstGeom prst="arc">
              <a:avLst>
                <a:gd name="adj1" fmla="val 16200000"/>
                <a:gd name="adj2" fmla="val 2110834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507FBDCB-0025-4694-9EE2-ABF136673E45}"/>
              </a:ext>
            </a:extLst>
          </p:cNvPr>
          <p:cNvSpPr txBox="1"/>
          <p:nvPr/>
        </p:nvSpPr>
        <p:spPr>
          <a:xfrm>
            <a:off x="7474549" y="5655119"/>
            <a:ext cx="2415076" cy="91940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they’re on your calculator!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6FA78216-7F0E-44B7-8D76-2E45F5C36EE7}"/>
              </a:ext>
            </a:extLst>
          </p:cNvPr>
          <p:cNvSpPr/>
          <p:nvPr/>
        </p:nvSpPr>
        <p:spPr>
          <a:xfrm flipV="1">
            <a:off x="6120635" y="4034023"/>
            <a:ext cx="1582057" cy="691355"/>
          </a:xfrm>
          <a:prstGeom prst="arc">
            <a:avLst>
              <a:gd name="adj1" fmla="val 16200000"/>
              <a:gd name="adj2" fmla="val 2110834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28793BFC-EFD0-448E-8F1F-4BB9151D7EE5}"/>
              </a:ext>
            </a:extLst>
          </p:cNvPr>
          <p:cNvSpPr/>
          <p:nvPr/>
        </p:nvSpPr>
        <p:spPr>
          <a:xfrm flipH="1" flipV="1">
            <a:off x="6141554" y="4034022"/>
            <a:ext cx="1582057" cy="691355"/>
          </a:xfrm>
          <a:prstGeom prst="arc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77FE520-37D6-4196-8336-09AD9599C2D1}"/>
              </a:ext>
            </a:extLst>
          </p:cNvPr>
          <p:cNvSpPr/>
          <p:nvPr/>
        </p:nvSpPr>
        <p:spPr>
          <a:xfrm rot="18795120" flipV="1">
            <a:off x="6603855" y="3925575"/>
            <a:ext cx="1582057" cy="691355"/>
          </a:xfrm>
          <a:prstGeom prst="arc">
            <a:avLst>
              <a:gd name="adj1" fmla="val 16200000"/>
              <a:gd name="adj2" fmla="val 2110834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159309C-E471-4312-9ADB-C36089BCDE0F}"/>
              </a:ext>
            </a:extLst>
          </p:cNvPr>
          <p:cNvSpPr txBox="1"/>
          <p:nvPr/>
        </p:nvSpPr>
        <p:spPr>
          <a:xfrm>
            <a:off x="9607688" y="4875589"/>
            <a:ext cx="1357051" cy="132802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base 10</a:t>
            </a:r>
          </a:p>
          <a:p>
            <a:r>
              <a:rPr lang="en-US" sz="2400" dirty="0"/>
              <a:t>or</a:t>
            </a:r>
          </a:p>
          <a:p>
            <a:r>
              <a:rPr lang="en-US" sz="2400" dirty="0"/>
              <a:t>base </a:t>
            </a:r>
            <a:r>
              <a:rPr lang="en-US" sz="2400" i="1" dirty="0"/>
              <a:t>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028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7" grpId="0" animBg="1"/>
      <p:bldP spid="2" grpId="0"/>
      <p:bldP spid="29" grpId="0" animBg="1"/>
      <p:bldP spid="6" grpId="0" animBg="1"/>
      <p:bldP spid="31" grpId="0" animBg="1"/>
      <p:bldP spid="24" grpId="0" animBg="1"/>
      <p:bldP spid="25" grpId="0" animBg="1"/>
      <p:bldP spid="26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3"/>
          <a:stretch/>
        </p:blipFill>
        <p:spPr bwMode="auto">
          <a:xfrm>
            <a:off x="191729" y="54753"/>
            <a:ext cx="3469510" cy="3315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911469" y="157988"/>
            <a:ext cx="5066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Evaluate log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8 using common logarithms.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7931314" y="2290657"/>
            <a:ext cx="35167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Use a calculator. Then divide.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416856" y="1421667"/>
                <a:ext cx="1901372" cy="656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3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6856" y="1421667"/>
                <a:ext cx="1901372" cy="656590"/>
              </a:xfrm>
              <a:prstGeom prst="rect">
                <a:avLst/>
              </a:prstGeom>
              <a:blipFill rotWithShape="1">
                <a:blip r:embed="rId3"/>
                <a:stretch>
                  <a:fillRect l="-3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5131554" y="2188835"/>
                <a:ext cx="2305315" cy="603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0.9031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0.4771</m:t>
                        </m:r>
                      </m:den>
                    </m:f>
                  </m:oMath>
                </a14:m>
                <a:r>
                  <a:rPr lang="en-US" sz="2000" baseline="30000" dirty="0">
                    <a:solidFill>
                      <a:srgbClr val="ED1D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anose="020B0604020202020204" pitchFamily="34" charset="0"/>
                      </a:rPr>
                      <m:t>≈</m:t>
                    </m:r>
                  </m:oMath>
                </a14:m>
                <a:r>
                  <a:rPr lang="en-US" sz="2000" dirty="0">
                    <a:solidFill>
                      <a:srgbClr val="ED1D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1.893</a:t>
                </a:r>
                <a:endParaRPr lang="en-US" sz="2000" dirty="0">
                  <a:solidFill>
                    <a:srgbClr val="ED1D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4" y="2188835"/>
                <a:ext cx="2305315" cy="603755"/>
              </a:xfrm>
              <a:prstGeom prst="rect">
                <a:avLst/>
              </a:prstGeom>
              <a:blipFill rotWithShape="1">
                <a:blip r:embed="rId4"/>
                <a:stretch>
                  <a:fillRect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7931314" y="1421667"/>
                <a:ext cx="1901372" cy="6565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2000" baseline="-25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solidFill>
                              <a:srgbClr val="ED1C24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1" dirty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a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log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1" dirty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c</m:t>
                        </m:r>
                      </m:den>
                    </m:f>
                  </m:oMath>
                </a14:m>
                <a:endParaRPr lang="en-US" sz="2000" dirty="0">
                  <a:solidFill>
                    <a:srgbClr val="ED1C24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1314" y="1421667"/>
                <a:ext cx="1901372" cy="656590"/>
              </a:xfrm>
              <a:prstGeom prst="rect">
                <a:avLst/>
              </a:prstGeom>
              <a:blipFill rotWithShape="1">
                <a:blip r:embed="rId5"/>
                <a:stretch>
                  <a:fillRect l="-3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31342" y="957690"/>
                <a:ext cx="3200400" cy="2471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In Example 4, log</a:t>
                </a:r>
                <a:r>
                  <a:rPr lang="en-US" sz="1600" baseline="-25000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8 can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be evaluated using natural logarithms.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log</a:t>
                </a:r>
                <a:r>
                  <a:rPr lang="en-US" sz="1600" baseline="-25000" dirty="0"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600" dirty="0">
                            <a:latin typeface="Arial" pitchFamily="34" charset="0"/>
                            <a:cs typeface="Arial" pitchFamily="34" charset="0"/>
                          </a:rPr>
                          <m:t>ln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Arial" pitchFamily="34" charset="0"/>
                            <a:cs typeface="Arial" pitchFamily="34" charset="0"/>
                          </a:rPr>
                          <m:t> 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600" dirty="0">
                            <a:latin typeface="Arial" pitchFamily="34" charset="0"/>
                            <a:cs typeface="Arial" pitchFamily="34" charset="0"/>
                          </a:rPr>
                          <m:t>ln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Arial" pitchFamily="34" charset="0"/>
                            <a:cs typeface="Arial" pitchFamily="34" charset="0"/>
                          </a:rPr>
                          <m:t> 3</m:t>
                        </m:r>
                      </m:den>
                    </m:f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/>
                        <a:cs typeface="Arial" pitchFamily="34" charset="0"/>
                      </a:rPr>
                      <m:t>≈</m:t>
                    </m:r>
                  </m:oMath>
                </a14:m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 1.893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Notice that you get the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same answer whether you use natural logarithms or common logarithms in the</a:t>
                </a:r>
              </a:p>
              <a:p>
                <a:r>
                  <a:rPr lang="en-US" sz="1600" dirty="0">
                    <a:latin typeface="Arial" pitchFamily="34" charset="0"/>
                    <a:cs typeface="Arial" pitchFamily="34" charset="0"/>
                  </a:rPr>
                  <a:t>change-of-base formula.</a:t>
                </a:r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42" y="957690"/>
                <a:ext cx="3200400" cy="2471382"/>
              </a:xfrm>
              <a:prstGeom prst="rect">
                <a:avLst/>
              </a:prstGeom>
              <a:blipFill rotWithShape="1">
                <a:blip r:embed="rId6"/>
                <a:stretch>
                  <a:fillRect l="-1143" t="-739" b="-2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911469" y="800713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38" y="520697"/>
            <a:ext cx="2488839" cy="387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39063" y="1421667"/>
            <a:ext cx="1007673" cy="656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318228" y="2193381"/>
            <a:ext cx="959497" cy="5992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6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40" grpId="0"/>
      <p:bldP spid="57" grpId="0"/>
      <p:bldP spid="63" grpId="0"/>
      <p:bldP spid="64" grpId="0"/>
      <p:bldP spid="4" grpId="0"/>
      <p:bldP spid="2" grpId="0" animBg="1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8|6.7|13.2|2.3|7.1|30.6|3|13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3928</TotalTime>
  <Words>564</Words>
  <Application>Microsoft Office PowerPoint</Application>
  <PresentationFormat>Widescreen</PresentationFormat>
  <Paragraphs>97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Thompson, Mikel</cp:lastModifiedBy>
  <cp:revision>232</cp:revision>
  <dcterms:created xsi:type="dcterms:W3CDTF">2018-01-02T19:57:38Z</dcterms:created>
  <dcterms:modified xsi:type="dcterms:W3CDTF">2021-04-13T18:27:31Z</dcterms:modified>
</cp:coreProperties>
</file>